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media/image53.jpg" ContentType="image/jpeg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5"/>
    <p:sldMasterId id="2147483795" r:id="rId6"/>
    <p:sldMasterId id="2147483808" r:id="rId7"/>
  </p:sldMasterIdLst>
  <p:notesMasterIdLst>
    <p:notesMasterId r:id="rId42"/>
  </p:notesMasterIdLst>
  <p:handoutMasterIdLst>
    <p:handoutMasterId r:id="rId43"/>
  </p:handoutMasterIdLst>
  <p:sldIdLst>
    <p:sldId id="301" r:id="rId8"/>
    <p:sldId id="330" r:id="rId9"/>
    <p:sldId id="302" r:id="rId10"/>
    <p:sldId id="303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31" r:id="rId19"/>
    <p:sldId id="312" r:id="rId20"/>
    <p:sldId id="314" r:id="rId21"/>
    <p:sldId id="313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4" r:id="rId32"/>
    <p:sldId id="332" r:id="rId33"/>
    <p:sldId id="325" r:id="rId34"/>
    <p:sldId id="326" r:id="rId35"/>
    <p:sldId id="327" r:id="rId36"/>
    <p:sldId id="328" r:id="rId37"/>
    <p:sldId id="329" r:id="rId38"/>
    <p:sldId id="335" r:id="rId39"/>
    <p:sldId id="324" r:id="rId40"/>
    <p:sldId id="333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Nunito Light" pitchFamily="2" charset="0"/>
      <p:regular r:id="rId48"/>
      <p: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CAB"/>
    <a:srgbClr val="3C3C3C"/>
    <a:srgbClr val="F04C25"/>
    <a:srgbClr val="DDEFF3"/>
    <a:srgbClr val="DDDDDD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7"/>
    <p:restoredTop sz="94721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>
        <p:guide orient="horz" pos="2183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6/10/2024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6/10/2024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499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5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0806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451530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427591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694210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377406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236866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854340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454275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800929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678378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2110315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42744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270706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0795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50813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490489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507060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3715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650164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732507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2049763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7088536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32596724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792529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69601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203651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825446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0922422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49211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8772691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831774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203834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71251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854690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6282578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903039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83002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44004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1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3504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6/10/2024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5266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61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84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995697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0570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221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58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4475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94066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794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30550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28032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8213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1942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5943030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044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743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992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0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0673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5668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056632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9295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90001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8991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0565172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11964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1957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27801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83511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03755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6/10/2024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92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6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5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6 oktober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9776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w3schools.com/css/tryit.asp?filename=trycss_grid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hyperlink" Target="https://developer.mozilla.org/en-US/docs/Learn/CSS/CSS_layout/Positioning" TargetMode="External"/><Relationship Id="rId7" Type="http://schemas.openxmlformats.org/officeDocument/2006/relationships/hyperlink" Target="https://github.com/fireship-io/224-animated-css-grid" TargetMode="External"/><Relationship Id="rId2" Type="http://schemas.openxmlformats.org/officeDocument/2006/relationships/hyperlink" Target="https://www.w3schools.com/css/css_positioning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www.w3schools.com/css/css_grid_container.asp" TargetMode="External"/><Relationship Id="rId10" Type="http://schemas.openxmlformats.org/officeDocument/2006/relationships/hyperlink" Target="https://www.youtube.com/watch?v=K74l26pE4YA" TargetMode="External"/><Relationship Id="rId4" Type="http://schemas.openxmlformats.org/officeDocument/2006/relationships/hyperlink" Target="https://www.w3schools.com/css/css_grid.asp" TargetMode="External"/><Relationship Id="rId9" Type="http://schemas.openxmlformats.org/officeDocument/2006/relationships/hyperlink" Target="https://developer.mozilla.org/en-US/docs/Learn/CSS/CSS_layout/Flexbox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altLang="nl-BE"/>
              <a:t>CSS position, grid and </a:t>
            </a:r>
            <a:r>
              <a:rPr lang="nl-BE" altLang="nl-BE" dirty="0"/>
              <a:t>flexbox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2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3E995E-83F6-9B7D-E282-D8ADE7D46E03}"/>
              </a:ext>
            </a:extLst>
          </p:cNvPr>
          <p:cNvCxnSpPr/>
          <p:nvPr/>
        </p:nvCxnSpPr>
        <p:spPr>
          <a:xfrm>
            <a:off x="6377449" y="364502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0B4C0-7348-4BD9-A0B5-3824E42B3FE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FBACD9D-999C-14C2-2107-0FB5FCB6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795"/>
            <a:ext cx="7772400" cy="3541494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43E22D6-0241-CA25-A62C-3EA80F77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81795"/>
            <a:ext cx="5483895" cy="1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B3E9F8-09FF-46AF-B0CC-BBED7F3B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B908CD-9CEC-4026-BA0A-A42568D0ED0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2437A3-2C6C-45DA-970F-D50F7E33204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B3C084A-7D6C-5A31-808E-C6C91936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03" y="1493256"/>
            <a:ext cx="5214426" cy="217090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2009ADE-320C-6603-0D0F-8A4DEB86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6" y="1317728"/>
            <a:ext cx="5214426" cy="48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71F3703-E382-7F19-7BE7-7D1B71FA7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CD562-E723-15EF-9F37-F4E10910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Grid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54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Grid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Lay-out met </a:t>
            </a:r>
            <a:r>
              <a:rPr lang="en-GB" b="1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kolommen</a:t>
            </a:r>
            <a:endParaRPr lang="en-GB" b="1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</a:t>
            </a:r>
            <a:r>
              <a:rPr lang="en-GB" err="1"/>
              <a:t>alle</a:t>
            </a:r>
            <a:r>
              <a:rPr lang="en-GB"/>
              <a:t>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92581ED-68E1-370E-86F6-625EBFCE59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E25F0-E305-D6F7-C8C2-FEEF5CA5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628775"/>
            <a:ext cx="4966303" cy="26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E8B36E-6B3B-44BF-8380-BF24491A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 property</a:t>
            </a:r>
            <a:br>
              <a:rPr lang="nl-BE" dirty="0"/>
            </a:br>
            <a:r>
              <a:rPr lang="nl-BE" sz="1200" dirty="0"/>
              <a:t>grid_basis.html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1CF72-DEBA-4875-A22A-0DDD265A87E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F1F52F-0519-4D66-8282-3078A2A5B0D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118F66-C483-4FB3-8607-7E468CA91C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/>
              <a:t>Een HTML element wordt een </a:t>
            </a:r>
            <a:r>
              <a:rPr lang="nl-BE" sz="2400" b="1" dirty="0">
                <a:solidFill>
                  <a:srgbClr val="F04C25"/>
                </a:solidFill>
              </a:rPr>
              <a:t>grid container </a:t>
            </a:r>
            <a:r>
              <a:rPr lang="nl-BE" sz="2400" dirty="0"/>
              <a:t>wanneer we het display property instellen op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dirty="0"/>
              <a:t> of </a:t>
            </a:r>
            <a:r>
              <a:rPr lang="nl-BE" sz="2400" b="1" dirty="0">
                <a:solidFill>
                  <a:srgbClr val="EC4B2F"/>
                </a:solidFill>
              </a:rPr>
              <a:t>inline-grid</a:t>
            </a:r>
            <a:endParaRPr lang="nl-BE" sz="2400" dirty="0"/>
          </a:p>
          <a:p>
            <a:pPr lvl="1"/>
            <a:r>
              <a:rPr lang="nl-BE" sz="2400" dirty="0"/>
              <a:t>Alle </a:t>
            </a:r>
            <a:r>
              <a:rPr lang="nl-BE" sz="2400" b="1" dirty="0">
                <a:solidFill>
                  <a:srgbClr val="EC4B2F"/>
                </a:solidFill>
              </a:rPr>
              <a:t>child</a:t>
            </a:r>
            <a:r>
              <a:rPr lang="nl-BE" sz="2400" dirty="0"/>
              <a:t> elementen van de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container</a:t>
            </a:r>
            <a:r>
              <a:rPr lang="nl-BE" sz="2400" dirty="0"/>
              <a:t> worden </a:t>
            </a:r>
            <a:r>
              <a:rPr lang="nl-BE" sz="2400" b="1" dirty="0">
                <a:solidFill>
                  <a:srgbClr val="EC4B2F"/>
                </a:solidFill>
              </a:rPr>
              <a:t>grid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items</a:t>
            </a:r>
          </a:p>
          <a:p>
            <a:pPr lvl="1"/>
            <a:endParaRPr lang="nl-BE" sz="2400" b="1" dirty="0">
              <a:solidFill>
                <a:srgbClr val="EC4B2F"/>
              </a:solidFill>
            </a:endParaRPr>
          </a:p>
          <a:p>
            <a:pPr marL="0" lvl="1" indent="0" algn="ctr">
              <a:buNone/>
            </a:pPr>
            <a:r>
              <a:rPr lang="nl-BE" sz="2400" dirty="0">
                <a:hlinkClick r:id="rId2"/>
              </a:rPr>
              <a:t>https://www.w3schools.com/css/tryit.asp?filename=trycss_grid</a:t>
            </a:r>
            <a:endParaRPr lang="nl-BE" sz="24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E7AA8DF-6B41-26BF-8337-A831345691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D2A39-B3DE-FAA8-6DFA-E2223AD3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57" y="1964836"/>
            <a:ext cx="5464574" cy="35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A2080A-7A27-4C82-8F03-55D888FB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Items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28F794-A4A8-41FD-8A7E-B5DF7B338BA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AE07B-5164-4D91-8D3F-F67C2E47ADE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C9CF4F6-7E4F-49CA-8549-D5EF48A76C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Een grid bestaat uit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/>
              <a:t> </a:t>
            </a:r>
            <a:r>
              <a:rPr lang="nl-BE" b="1">
                <a:solidFill>
                  <a:srgbClr val="EC4B2F"/>
                </a:solidFill>
              </a:rPr>
              <a:t>parent</a:t>
            </a:r>
            <a:r>
              <a:rPr lang="nl-BE"/>
              <a:t> element met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 b="1"/>
              <a:t> of </a:t>
            </a:r>
            <a:r>
              <a:rPr lang="nl-BE" b="1">
                <a:solidFill>
                  <a:srgbClr val="EC4B2F"/>
                </a:solidFill>
              </a:rPr>
              <a:t>meerdere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child</a:t>
            </a:r>
            <a:r>
              <a:rPr lang="nl-BE"/>
              <a:t> elementen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2C6FC4-8AFC-02AD-C176-28297051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58" y="2894962"/>
            <a:ext cx="5306541" cy="3109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FDB511-5F8B-FCFB-16BD-F945ECE2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62" y="3429000"/>
            <a:ext cx="5146138" cy="26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verticale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kolommen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5555614-3649-4059-AD9B-8546656E03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019A7A-0073-4D20-8F53-8C697AEA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60" y="1628775"/>
            <a:ext cx="3918169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horizontale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rijen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5CD40F-8514-F864-880F-F91D35E30E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1B291F-3C80-4657-AB5A-418D4081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55" y="1713935"/>
            <a:ext cx="4982380" cy="38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Gaps</a:t>
            </a:r>
            <a:br>
              <a:rPr lang="nl-BE" dirty="0"/>
            </a:br>
            <a:r>
              <a:rPr lang="nl-BE" sz="1200" dirty="0"/>
              <a:t>grid_gap_rows.html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lvl="1"/>
            <a:r>
              <a:rPr lang="nl-BE" sz="2000" dirty="0"/>
              <a:t>De spatie tussen lijnen van de grid items noemen we het </a:t>
            </a:r>
            <a:r>
              <a:rPr lang="nl-BE" sz="2000" b="1" dirty="0">
                <a:solidFill>
                  <a:srgbClr val="F04C25"/>
                </a:solidFill>
              </a:rPr>
              <a:t>gap</a:t>
            </a:r>
          </a:p>
          <a:p>
            <a:pPr lvl="1"/>
            <a:r>
              <a:rPr lang="nl-BE" sz="2000" dirty="0"/>
              <a:t>Dit kunnen we instellen via CSS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column-gap: 50px;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row-gap: 30px;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gap: 50px;</a:t>
            </a:r>
          </a:p>
          <a:p>
            <a:pPr lvl="1"/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C1B0DC6-4B01-E0C9-3557-7E22262D01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CEA01B-D6B3-4AC2-902A-76D437C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12" y="1628775"/>
            <a:ext cx="4749899" cy="36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AA3071B-B6F4-4516-B304-754CDDA0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5C48A5-3A92-48F7-AD8F-8E46F0D87A1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6B08C0-1785-4077-A2EB-83BF424BAA1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E4ADB8-41DF-440F-9D8F-0BB79F918F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De lijnen tussen de rijen noemen we </a:t>
            </a:r>
            <a:r>
              <a:rPr lang="nl-BE" b="1" err="1">
                <a:solidFill>
                  <a:srgbClr val="EC4B2F"/>
                </a:solidFill>
              </a:rPr>
              <a:t>row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  <a:p>
            <a:pPr lvl="1"/>
            <a:r>
              <a:rPr lang="nl-BE"/>
              <a:t>De lijnen tussen de kolommen noemen we de </a:t>
            </a:r>
            <a:r>
              <a:rPr lang="nl-BE" b="1">
                <a:solidFill>
                  <a:srgbClr val="EC4B2F"/>
                </a:solidFill>
              </a:rPr>
              <a:t>column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CAD9DD9-0C56-E269-3BEC-7BF904F554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CF17B9-DEC5-4A6A-B12E-31DA5A1B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79" y="1543868"/>
            <a:ext cx="5002875" cy="42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921483-6539-7562-EB60-157121B8C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C00C82-3D7C-A961-E09C-D9D85FC2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LAYOUT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6613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83D772-7D75-4186-B5FE-C6DBB29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 span</a:t>
            </a:r>
            <a:br>
              <a:rPr lang="nl-BE" dirty="0"/>
            </a:br>
            <a:r>
              <a:rPr lang="nl-BE" sz="1200" dirty="0"/>
              <a:t>grid</a:t>
            </a:r>
            <a:r>
              <a:rPr lang="nl-BE" sz="1200"/>
              <a:t>_col_</a:t>
            </a:r>
            <a:r>
              <a:rPr lang="nl-BE" sz="1200" dirty="0"/>
              <a:t>start_end.html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0B7F9E-D84B-4E5D-9C26-71322D19E8B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93C65-C0BF-4E7C-A131-97ABD10215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BD8430-4C2C-4C4E-BDA1-F2150DE4C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Laat een grid item beginnen op column line 1 en eindigen op column line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AC7A-29EB-5ED1-0F55-8E9DD1E0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1" y="2424906"/>
            <a:ext cx="3695699" cy="3124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01B22-9BBA-0A77-EF4C-4B3B777E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34" y="2424906"/>
            <a:ext cx="5360725" cy="2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grid-template-columns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Property geeft aan hoeveel </a:t>
            </a:r>
            <a:r>
              <a:rPr lang="nl-BE" sz="2400" b="1">
                <a:solidFill>
                  <a:srgbClr val="EC4B2F"/>
                </a:solidFill>
              </a:rPr>
              <a:t>kolommen</a:t>
            </a:r>
            <a:r>
              <a:rPr lang="nl-BE" sz="2400"/>
              <a:t> het </a:t>
            </a:r>
            <a:r>
              <a:rPr lang="nl-BE" sz="2400" err="1"/>
              <a:t>grid</a:t>
            </a:r>
            <a:r>
              <a:rPr lang="nl-BE" sz="2400"/>
              <a:t> heeft</a:t>
            </a:r>
          </a:p>
          <a:p>
            <a:pPr lvl="1"/>
            <a:r>
              <a:rPr lang="nl-BE" sz="2400"/>
              <a:t>Wanneer we </a:t>
            </a:r>
            <a:r>
              <a:rPr lang="nl-BE" sz="2400" b="1">
                <a:solidFill>
                  <a:srgbClr val="EC4B2F"/>
                </a:solidFill>
              </a:rPr>
              <a:t>4 kolommen </a:t>
            </a:r>
            <a:r>
              <a:rPr lang="nl-BE" sz="2400"/>
              <a:t>willen met allemaal dezelfde breedte gebruiken we </a:t>
            </a:r>
            <a:r>
              <a:rPr lang="nl-BE" sz="2400" b="1">
                <a:solidFill>
                  <a:srgbClr val="EC4B2F"/>
                </a:solidFill>
              </a:rPr>
              <a:t>auto</a:t>
            </a:r>
          </a:p>
          <a:p>
            <a:pPr lvl="1"/>
            <a:r>
              <a:rPr lang="nl-BE" sz="2400"/>
              <a:t>Als het grid </a:t>
            </a:r>
            <a:r>
              <a:rPr lang="nl-BE" sz="2400" b="1">
                <a:solidFill>
                  <a:srgbClr val="EC4B2F"/>
                </a:solidFill>
              </a:rPr>
              <a:t>meer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 b="1">
                <a:solidFill>
                  <a:srgbClr val="EC4B2F"/>
                </a:solidFill>
              </a:rPr>
              <a:t>dan 4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/>
              <a:t>grid items heeft, zal er automatisch een </a:t>
            </a:r>
            <a:r>
              <a:rPr lang="nl-BE" sz="2400" b="1">
                <a:solidFill>
                  <a:srgbClr val="EC4B2F"/>
                </a:solidFill>
              </a:rPr>
              <a:t>nieuwe rij </a:t>
            </a:r>
            <a:r>
              <a:rPr lang="nl-BE" sz="2400"/>
              <a:t>worden toegevoegd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B8AA6-EF9B-F426-1D72-ECEEF0E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50" y="1628775"/>
            <a:ext cx="4888518" cy="11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grid-template-columns – the fr unit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Elke </a:t>
            </a:r>
            <a:r>
              <a:rPr lang="nl-BE" b="1">
                <a:solidFill>
                  <a:srgbClr val="EC4B2F"/>
                </a:solidFill>
              </a:rPr>
              <a:t>lengte-eenheid</a:t>
            </a:r>
            <a:r>
              <a:rPr lang="nl-BE"/>
              <a:t> kan gebruikt worden (procent/pixels/…)</a:t>
            </a:r>
          </a:p>
          <a:p>
            <a:pPr lvl="1"/>
            <a:r>
              <a:rPr lang="nl-BE"/>
              <a:t>Grid introduceert een extra lengte-eenheid om flexibele rasters te creëren</a:t>
            </a:r>
          </a:p>
          <a:p>
            <a:pPr lvl="1"/>
            <a:r>
              <a:rPr lang="nl-BE"/>
              <a:t>De </a:t>
            </a:r>
            <a:r>
              <a:rPr lang="nl-BE" b="1">
                <a:solidFill>
                  <a:srgbClr val="EC4B2F"/>
                </a:solidFill>
              </a:rPr>
              <a:t>fr unit</a:t>
            </a:r>
            <a:r>
              <a:rPr lang="nl-BE"/>
              <a:t> vertegenwoordigt een </a:t>
            </a:r>
            <a:r>
              <a:rPr lang="nl-BE" b="1">
                <a:solidFill>
                  <a:srgbClr val="EC4B2F"/>
                </a:solidFill>
              </a:rPr>
              <a:t>fractie</a:t>
            </a:r>
            <a:r>
              <a:rPr lang="nl-BE"/>
              <a:t> van de beschikbare ruimte in de rastercontainer</a:t>
            </a:r>
          </a:p>
          <a:p>
            <a:pPr lvl="1"/>
            <a:r>
              <a:rPr lang="nl-BE"/>
              <a:t>Een </a:t>
            </a:r>
            <a:r>
              <a:rPr lang="nl-BE" b="1">
                <a:solidFill>
                  <a:srgbClr val="EC4B2F"/>
                </a:solidFill>
              </a:rPr>
              <a:t>mix</a:t>
            </a:r>
            <a:r>
              <a:rPr lang="nl-BE"/>
              <a:t> van </a:t>
            </a:r>
            <a:r>
              <a:rPr lang="nl-BE" b="1">
                <a:solidFill>
                  <a:srgbClr val="EC4B2F"/>
                </a:solidFill>
              </a:rPr>
              <a:t>eenheden</a:t>
            </a:r>
            <a:r>
              <a:rPr lang="nl-BE"/>
              <a:t> is toegestaan (procent/pixels/fr…)</a:t>
            </a:r>
          </a:p>
        </p:txBody>
      </p:sp>
    </p:spTree>
    <p:extLst>
      <p:ext uri="{BB962C8B-B14F-4D97-AF65-F5344CB8AC3E}">
        <p14:creationId xmlns:p14="http://schemas.microsoft.com/office/powerpoint/2010/main" val="266658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75F179-2431-4894-A1E6-78C7C460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77CEC2-698B-4EE2-903C-3BE4DB2CEDB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CD8083-8DE9-4E50-BE0D-D62EC7587A2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8B34D3E-50B8-4159-BFD2-495F3CF670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Property geeft de </a:t>
            </a:r>
            <a:r>
              <a:rPr lang="nl-BE" b="1">
                <a:solidFill>
                  <a:srgbClr val="F04C25"/>
                </a:solidFill>
              </a:rPr>
              <a:t>hoogte</a:t>
            </a:r>
            <a:r>
              <a:rPr lang="nl-BE"/>
              <a:t> van elke rij aan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01EF35-E1FF-4D16-986B-1BC767EB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0" y="3262430"/>
            <a:ext cx="7639050" cy="30670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8943AB-B24F-4FA6-A0CB-F6C0E462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3336003"/>
            <a:ext cx="2986236" cy="10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5A7A-5B2A-4CD8-98AE-2F163E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C058EC-AE9C-442E-AAE4-D667DFD91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A8177A-EA73-6402-CC3C-61C23A53D4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5936" y="2696068"/>
            <a:ext cx="3025775" cy="236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865BD7-0787-709D-0BF9-1CD7549D6A9F}"/>
              </a:ext>
            </a:extLst>
          </p:cNvPr>
          <p:cNvCxnSpPr/>
          <p:nvPr/>
        </p:nvCxnSpPr>
        <p:spPr>
          <a:xfrm>
            <a:off x="3238240" y="3795976"/>
            <a:ext cx="50405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73E413-9E92-4FE9-9EC2-04FD279D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225" y="2481242"/>
            <a:ext cx="4065775" cy="2415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A0E0D-E825-FF7C-98C0-62D8FF56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37" y="2145371"/>
            <a:ext cx="3308966" cy="391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5A7A-5B2A-4CD8-98AE-2F163E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(met semantische tags)</a:t>
            </a:r>
            <a:br>
              <a:rPr lang="nl-BE" dirty="0"/>
            </a:br>
            <a:r>
              <a:rPr lang="nl-BE" sz="1200" dirty="0"/>
              <a:t>gridsite.html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C058EC-AE9C-442E-AAE4-D667DFD91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60AE79-5180-3982-2B01-2AA38AB8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325676"/>
            <a:ext cx="6592229" cy="514299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5071798-0DD4-039B-0292-A711C926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21" y="1325676"/>
            <a:ext cx="3870208" cy="295233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5F06DB0-C043-FEFA-4815-5B9B5A5C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521" y="4581418"/>
            <a:ext cx="3547315" cy="18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DFE094-9382-83C0-507E-2B4655426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866E-C0BA-72E1-2698-87867A07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FLEXBOX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964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Flexbox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en-GB"/>
              <a:t>Lay-out met responsive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Ongeveer</a:t>
            </a:r>
            <a:r>
              <a:rPr lang="en-GB"/>
              <a:t> </a:t>
            </a:r>
            <a:r>
              <a:rPr lang="en-GB" err="1"/>
              <a:t>hetzelfde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CSS Grid, maar </a:t>
            </a:r>
            <a:r>
              <a:rPr lang="en-GB" err="1"/>
              <a:t>werkt</a:t>
            </a:r>
            <a:r>
              <a:rPr lang="en-GB"/>
              <a:t> </a:t>
            </a:r>
            <a:r>
              <a:rPr lang="en-GB" err="1"/>
              <a:t>anders</a:t>
            </a:r>
            <a:r>
              <a:rPr lang="en-GB"/>
              <a:t> </a:t>
            </a:r>
          </a:p>
          <a:p>
            <a:pPr lvl="1"/>
            <a:r>
              <a:rPr lang="en-GB">
                <a:solidFill>
                  <a:srgbClr val="F04C25"/>
                </a:solidFill>
              </a:rPr>
              <a:t>Focus</a:t>
            </a:r>
            <a:r>
              <a:rPr lang="en-GB"/>
              <a:t> </a:t>
            </a:r>
            <a:r>
              <a:rPr lang="en-GB" err="1"/>
              <a:t>ligt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meer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, </a:t>
            </a:r>
            <a:r>
              <a:rPr lang="en-GB" err="1">
                <a:solidFill>
                  <a:srgbClr val="F04C25"/>
                </a:solidFill>
              </a:rPr>
              <a:t>niet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alle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3970B3-DA7B-4166-A1F5-6654B32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4639609"/>
            <a:ext cx="7620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8F6191-8CF7-4249-9345-AA1FD03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Parent element (container)</a:t>
            </a:r>
            <a:br>
              <a:rPr lang="nl-BE" dirty="0"/>
            </a:br>
            <a:r>
              <a:rPr lang="nl-BE" sz="1200" dirty="0"/>
              <a:t>flexbox-elementen.html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E8B84C-8137-45BA-8AFF-0AF8A5AE9B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CBCA51-811C-45F3-BC97-618C0E7CCB3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A6DC816-D9BF-4E7D-B941-8EB2D52158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Flex container wordt flexibel als we de </a:t>
            </a:r>
            <a:r>
              <a:rPr lang="nl-BE" b="1" dirty="0">
                <a:solidFill>
                  <a:srgbClr val="009CAB"/>
                </a:solidFill>
              </a:rPr>
              <a:t>display</a:t>
            </a:r>
            <a:r>
              <a:rPr lang="nl-BE" dirty="0"/>
              <a:t> property op </a:t>
            </a:r>
            <a:r>
              <a:rPr lang="nl-BE" b="1" dirty="0"/>
              <a:t>flex</a:t>
            </a:r>
            <a:r>
              <a:rPr lang="nl-BE" dirty="0"/>
              <a:t> zetten</a:t>
            </a:r>
          </a:p>
        </p:txBody>
      </p:sp>
      <p:sp>
        <p:nvSpPr>
          <p:cNvPr id="10" name="Pijl: gekromd rechts 9">
            <a:extLst>
              <a:ext uri="{FF2B5EF4-FFF2-40B4-BE49-F238E27FC236}">
                <a16:creationId xmlns:a16="http://schemas.microsoft.com/office/drawing/2014/main" id="{8F665D5C-B005-4B27-A379-B8A5C2AFFC9D}"/>
              </a:ext>
            </a:extLst>
          </p:cNvPr>
          <p:cNvSpPr/>
          <p:nvPr/>
        </p:nvSpPr>
        <p:spPr>
          <a:xfrm rot="15419673">
            <a:off x="8475413" y="4416405"/>
            <a:ext cx="864096" cy="187659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Pijl: gekromd rechts 8">
            <a:extLst>
              <a:ext uri="{FF2B5EF4-FFF2-40B4-BE49-F238E27FC236}">
                <a16:creationId xmlns:a16="http://schemas.microsoft.com/office/drawing/2014/main" id="{C7697A55-0DEA-45EB-B138-3E59632D096B}"/>
              </a:ext>
            </a:extLst>
          </p:cNvPr>
          <p:cNvSpPr/>
          <p:nvPr/>
        </p:nvSpPr>
        <p:spPr>
          <a:xfrm rot="19608293">
            <a:off x="3180998" y="4706858"/>
            <a:ext cx="936104" cy="208823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5A5C7B-5561-B5BD-982B-66280075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4" y="3493373"/>
            <a:ext cx="3533295" cy="2486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6C594-4DF7-AACE-B66B-B3C6CDA6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69" y="4798234"/>
            <a:ext cx="4257423" cy="1514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2D53B-DB8E-096E-2D59-13002371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89" y="3465759"/>
            <a:ext cx="6206247" cy="11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8B03EB-2011-4F50-8AEB-DFCFE988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Flex-direction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F1CDD2-8E81-4B03-AC89-6BA45930731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9D3428-22F0-426D-848F-39986979CD1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895A132-80BE-4CB1-A346-394B27B461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 dirty="0"/>
              <a:t>Geeft aan </a:t>
            </a:r>
            <a:r>
              <a:rPr lang="nl-BE" sz="2000" b="1" dirty="0">
                <a:solidFill>
                  <a:srgbClr val="F04C25"/>
                </a:solidFill>
              </a:rPr>
              <a:t>welke richting </a:t>
            </a:r>
            <a:r>
              <a:rPr lang="nl-BE" sz="2000" dirty="0"/>
              <a:t>de container de flex items zal stapelen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column;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column-reverse;</a:t>
            </a: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endParaRPr lang="nl-BE" sz="2000" b="1" dirty="0">
              <a:solidFill>
                <a:srgbClr val="009CAB"/>
              </a:solidFill>
            </a:endParaRP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row;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009CAB"/>
                </a:solidFill>
              </a:rPr>
              <a:t>flex-direction: row-reverse;</a:t>
            </a:r>
          </a:p>
          <a:p>
            <a:pPr lvl="1"/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C17D1F1-C20B-487F-8CFD-60B6309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681" y="1662497"/>
            <a:ext cx="2475759" cy="25886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5A27B1-42EB-4CC8-8DDB-F697D2F0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59" y="1662497"/>
            <a:ext cx="2518486" cy="258868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1555DE1-DC32-4F1C-A877-A57A0B2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923" y="4479871"/>
            <a:ext cx="2475759" cy="90661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DB755A5-0C23-4DB8-86C7-661758AE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80" y="4493251"/>
            <a:ext cx="2475760" cy="8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Position</a:t>
            </a:r>
            <a:r>
              <a:rPr lang="nl-BE"/>
              <a:t> property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59410" lvl="1" indent="-359410"/>
            <a:r>
              <a:rPr lang="en-GB" err="1">
                <a:latin typeface="Nunito Light"/>
              </a:rPr>
              <a:t>Specifieert</a:t>
            </a:r>
            <a:r>
              <a:rPr lang="en-GB">
                <a:latin typeface="Nunito Light"/>
              </a:rPr>
              <a:t> </a:t>
            </a:r>
            <a:r>
              <a:rPr lang="en-GB" b="1">
                <a:solidFill>
                  <a:srgbClr val="F04C25"/>
                </a:solidFill>
                <a:latin typeface="Nunito Light"/>
              </a:rPr>
              <a:t>hoe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een</a:t>
            </a:r>
            <a:r>
              <a:rPr lang="en-GB">
                <a:latin typeface="Nunito Light"/>
              </a:rPr>
              <a:t> element </a:t>
            </a:r>
            <a:r>
              <a:rPr lang="en-GB" b="1" err="1">
                <a:solidFill>
                  <a:srgbClr val="F04C25"/>
                </a:solidFill>
                <a:latin typeface="Nunito Light"/>
              </a:rPr>
              <a:t>gepositioneerd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zal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worden</a:t>
            </a:r>
            <a:endParaRPr lang="en-GB">
              <a:latin typeface="Nunito Light"/>
            </a:endParaRPr>
          </a:p>
          <a:p>
            <a:pPr lvl="1"/>
            <a:r>
              <a:rPr lang="en-GB" err="1"/>
              <a:t>Vijf</a:t>
            </a:r>
            <a:r>
              <a:rPr lang="en-GB"/>
              <a:t> </a:t>
            </a:r>
            <a:r>
              <a:rPr lang="en-GB" err="1"/>
              <a:t>verschillende</a:t>
            </a:r>
            <a:r>
              <a:rPr lang="en-GB"/>
              <a:t> </a:t>
            </a:r>
            <a:r>
              <a:rPr lang="en-GB" err="1"/>
              <a:t>positie</a:t>
            </a:r>
            <a:r>
              <a:rPr lang="en-GB"/>
              <a:t> </a:t>
            </a:r>
            <a:r>
              <a:rPr lang="en-GB" err="1"/>
              <a:t>waarden</a:t>
            </a:r>
            <a:endParaRPr lang="en-GB"/>
          </a:p>
          <a:p>
            <a:pPr lvl="2">
              <a:buFont typeface="Nunito Light" pitchFamily="2" charset="0"/>
              <a:buChar char="×"/>
            </a:pPr>
            <a:r>
              <a:rPr lang="en-GB"/>
              <a:t>Static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Relative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Fixed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Absolute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Sticky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F103840-2D7C-4DBD-8364-2F55344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Flex-wrap</a:t>
            </a:r>
            <a:br>
              <a:rPr lang="nl-BE" dirty="0"/>
            </a:br>
            <a:r>
              <a:rPr lang="nl-BE" sz="1200" dirty="0"/>
              <a:t>flexbox-elementen-wrap.html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DDE09E-59A6-4D5D-8668-DF8CC7C24DB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4F43F3-6BA3-4EB4-81A6-660D30B2C04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37DD09A-2A52-4ECA-95ED-0763255A43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b="1">
                <a:solidFill>
                  <a:srgbClr val="009CAB"/>
                </a:solidFill>
              </a:rPr>
              <a:t>Flex-wrap</a:t>
            </a:r>
            <a:r>
              <a:rPr lang="nl-BE"/>
              <a:t> property definieert of de flex items zullen wrappen of niet</a:t>
            </a:r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4E5AECDD-C5DB-48D5-AAA4-9C5157107724}"/>
              </a:ext>
            </a:extLst>
          </p:cNvPr>
          <p:cNvSpPr/>
          <p:nvPr/>
        </p:nvSpPr>
        <p:spPr>
          <a:xfrm rot="3233668">
            <a:off x="1608353" y="3777373"/>
            <a:ext cx="720080" cy="1103773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Pijl: gekromd links 9">
            <a:extLst>
              <a:ext uri="{FF2B5EF4-FFF2-40B4-BE49-F238E27FC236}">
                <a16:creationId xmlns:a16="http://schemas.microsoft.com/office/drawing/2014/main" id="{4FDA6501-BBD5-4CBA-B084-150372D9BACA}"/>
              </a:ext>
            </a:extLst>
          </p:cNvPr>
          <p:cNvSpPr/>
          <p:nvPr/>
        </p:nvSpPr>
        <p:spPr>
          <a:xfrm rot="16794798">
            <a:off x="9675614" y="2982858"/>
            <a:ext cx="924117" cy="157536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DA2B95C-8C02-44CB-864F-F59BFF29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6" y="4790211"/>
            <a:ext cx="5219700" cy="10477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074AE2-E30A-4C37-9773-56822C2C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61" y="4436945"/>
            <a:ext cx="4212668" cy="2260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26F90-955F-9F6D-AA4A-06046C58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61" y="3237141"/>
            <a:ext cx="3195637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EA98B-ECD5-0753-A814-91E8E0D8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15" y="3429000"/>
            <a:ext cx="3423815" cy="11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jl: gekromd links 7">
            <a:extLst>
              <a:ext uri="{FF2B5EF4-FFF2-40B4-BE49-F238E27FC236}">
                <a16:creationId xmlns:a16="http://schemas.microsoft.com/office/drawing/2014/main" id="{87783189-DEC0-4084-BFB7-509805D7550D}"/>
              </a:ext>
            </a:extLst>
          </p:cNvPr>
          <p:cNvSpPr/>
          <p:nvPr/>
        </p:nvSpPr>
        <p:spPr>
          <a:xfrm rot="18138042">
            <a:off x="10793297" y="3981297"/>
            <a:ext cx="792088" cy="146397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74CAB-168C-478E-2E82-3695E541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8" y="1745304"/>
            <a:ext cx="3715743" cy="33673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31EC221-82A1-4ECC-8B72-477D2683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Justify-content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F6D20-B5AB-488E-A721-D3F5F9E272E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5BEC5-F47F-4A35-880C-54B253A5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C1AF3C-1498-4446-A133-0C97F3EAC5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 b="1">
                <a:solidFill>
                  <a:srgbClr val="009CAB"/>
                </a:solidFill>
              </a:rPr>
              <a:t>Justify-content</a:t>
            </a:r>
            <a:r>
              <a:rPr lang="nl-BE" sz="2000"/>
              <a:t> property wordt gebruikt om de flex items uit te lijnen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flex-start;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flex-end;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space-around;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space-between;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E98DCF-F8CF-4D75-A80E-E6699F55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66" y="5390687"/>
            <a:ext cx="4839551" cy="7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38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1EC221-82A1-4ECC-8B72-477D2683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Flex responsive</a:t>
            </a:r>
            <a:br>
              <a:rPr lang="nl-BE" dirty="0"/>
            </a:br>
            <a:r>
              <a:rPr lang="nl-BE" sz="1200" dirty="0"/>
              <a:t>flexbox-responsive.html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F6D20-B5AB-488E-A721-D3F5F9E272E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5BEC5-F47F-4A35-880C-54B253A5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CC0929A-4CA2-9116-55A4-6E8C7587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420431"/>
            <a:ext cx="7772400" cy="292242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7F81FCA-F239-FB56-532D-CB3EFB1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3" y="3546253"/>
            <a:ext cx="4140665" cy="26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1FBFEC-3477-406A-872D-49E28B42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online 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E32A19-6F88-40F9-A8E8-0AAFF538B3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8CF5BF-EB77-45BC-9ED3-7E2C5AE332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0ECBF2-4790-4A2D-BE04-6750BC5F52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nl-BE" sz="2400" b="1" dirty="0"/>
              <a:t>Positioning</a:t>
            </a:r>
          </a:p>
          <a:p>
            <a:pPr lvl="1"/>
            <a:r>
              <a:rPr lang="nl-BE" sz="2100" dirty="0">
                <a:hlinkClick r:id="rId2"/>
              </a:rPr>
              <a:t>https://www.w3schools.com/css/css_positioning.asp</a:t>
            </a:r>
            <a:endParaRPr lang="nl-BE" sz="2100" dirty="0"/>
          </a:p>
          <a:p>
            <a:pPr lvl="1"/>
            <a:r>
              <a:rPr lang="nl-BE" sz="2100" dirty="0">
                <a:hlinkClick r:id="rId3"/>
              </a:rPr>
              <a:t>https://developer.mozilla.org/en-US/docs/Learn/CSS/CSS_layout/Positioning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400" b="1" dirty="0"/>
          </a:p>
          <a:p>
            <a:r>
              <a:rPr lang="nl-BE" sz="2400" b="1" dirty="0"/>
              <a:t>Grid</a:t>
            </a:r>
            <a:endParaRPr lang="nl-BE" sz="2400" b="1" dirty="0">
              <a:hlinkClick r:id="rId4"/>
            </a:endParaRPr>
          </a:p>
          <a:p>
            <a:pPr lvl="1"/>
            <a:r>
              <a:rPr lang="nl-BE" sz="2100" dirty="0">
                <a:hlinkClick r:id="rId4"/>
              </a:rPr>
              <a:t>https://www.w3schools.com/css/css_grid.asp</a:t>
            </a:r>
            <a:endParaRPr lang="nl-BE" sz="2100" dirty="0"/>
          </a:p>
          <a:p>
            <a:pPr lvl="1"/>
            <a:r>
              <a:rPr lang="nl-BE" sz="2100" dirty="0">
                <a:hlinkClick r:id="rId5"/>
              </a:rPr>
              <a:t>https://www.w3schools.com/css/css_grid_container.asp</a:t>
            </a:r>
            <a:endParaRPr lang="nl-BE" sz="2100" dirty="0"/>
          </a:p>
          <a:p>
            <a:pPr lvl="1"/>
            <a:r>
              <a:rPr lang="nl-BE" sz="2100" dirty="0">
                <a:hlinkClick r:id="rId6"/>
              </a:rPr>
              <a:t>https://developer.mozilla.org/en-US/docs/Glossary/Grid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https://developer.mozilla.org/en-US/docs/Web/CSS/CSS_Grid_Layout/Basic_Concepts_of_Grid_Layout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</a:t>
            </a:r>
            <a:endParaRPr lang="nl-BE" sz="2100" dirty="0"/>
          </a:p>
          <a:p>
            <a:pPr lvl="1"/>
            <a:r>
              <a:rPr lang="nl-BE" sz="2100" dirty="0">
                <a:hlinkClick r:id="rId7"/>
              </a:rPr>
              <a:t>https://github.com/fireship-io/224-animated-css-grid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pPr lvl="1"/>
            <a:endParaRPr lang="nl-BE" sz="2400" dirty="0"/>
          </a:p>
          <a:p>
            <a:r>
              <a:rPr lang="nl-BE" sz="2400" b="1" dirty="0"/>
              <a:t>Flexbox</a:t>
            </a:r>
          </a:p>
          <a:p>
            <a:pPr lvl="1"/>
            <a:r>
              <a:rPr lang="nl-BE" sz="2100" dirty="0">
                <a:hlinkClick r:id="rId8"/>
              </a:rPr>
              <a:t>https://www.w3schools.com/css/css3_flexbox.asp</a:t>
            </a:r>
            <a:endParaRPr lang="nl-BE" sz="2100" dirty="0"/>
          </a:p>
          <a:p>
            <a:pPr lvl="1"/>
            <a:r>
              <a:rPr lang="nl-BE" sz="2100" dirty="0">
                <a:hlinkClick r:id="rId9"/>
              </a:rPr>
              <a:t>https://developer.mozilla.org/en-US/docs/Learn/CSS/CSS_layout/Flexbox</a:t>
            </a:r>
            <a:endParaRPr lang="nl-BE" sz="2100" dirty="0"/>
          </a:p>
          <a:p>
            <a:pPr lvl="1"/>
            <a:r>
              <a:rPr lang="nl-BE" sz="2100" dirty="0">
                <a:hlinkClick r:id="rId10"/>
              </a:rPr>
              <a:t>https://www.youtube.com/watch?v=K74l26pE4YA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000" b="1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715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FADBF26-6EF7-399F-7FA3-D3DD7401D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1AD77-5A6D-C2B4-ADFB-2FD11983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Oefeningen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F26A3-6886-384C-0AAB-9897AA6D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2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FA0928-417A-40AE-B16A-CDE72BDF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static;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98012-09F9-4CDB-999A-AB254E8762E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781C83-677F-483C-97D8-B994A6ABE5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C6E9E88-35DC-4364-9E74-AE815DEE80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 dirty="0">
                <a:latin typeface="Nunito Light"/>
              </a:rPr>
              <a:t>HTML elementen zijn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standaard</a:t>
            </a:r>
            <a:r>
              <a:rPr lang="nl-BE" sz="2000" dirty="0">
                <a:latin typeface="Nunito Light"/>
              </a:rPr>
              <a:t> static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gepositioneerd</a:t>
            </a:r>
          </a:p>
          <a:p>
            <a:pPr marL="359410" lvl="1" indent="-359410"/>
            <a:r>
              <a:rPr lang="nl-BE" sz="2000" dirty="0">
                <a:latin typeface="Nunito Light"/>
              </a:rPr>
              <a:t>Static elementen worden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niet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beïnvloed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dirty="0">
                <a:latin typeface="Nunito Light"/>
              </a:rPr>
              <a:t>door de properties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top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bottom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left</a:t>
            </a:r>
            <a:r>
              <a:rPr lang="nl-BE" sz="2000" dirty="0">
                <a:latin typeface="Nunito Light"/>
              </a:rPr>
              <a:t> en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right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25CBE-1F13-E27B-A7A6-A65A44275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23FA0025-4E83-CEE1-9AD8-BB48037F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67" y="1578507"/>
            <a:ext cx="5683623" cy="3650718"/>
          </a:xfrm>
          <a:prstGeom prst="rect">
            <a:avLst/>
          </a:prstGeom>
        </p:spPr>
      </p:pic>
      <p:pic>
        <p:nvPicPr>
          <p:cNvPr id="6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D2A76FAD-C972-EA7F-F807-25EB4AE3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4" y="3429000"/>
            <a:ext cx="3908612" cy="22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742FD7-E3EB-4E3B-B6DC-BB953621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relative;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4319A1-A56E-437F-B61F-364D28BC164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4B8C-B574-41D3-9DE4-C6E8FBAAB6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7E9861F-9CCD-4710-AC0B-C96E7E9468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/>
              <a:t>Een element met </a:t>
            </a:r>
            <a:r>
              <a:rPr lang="nl-BE" sz="2000" b="1" dirty="0">
                <a:solidFill>
                  <a:srgbClr val="009CAB"/>
                </a:solidFill>
              </a:rPr>
              <a:t>position: relative; </a:t>
            </a:r>
            <a:r>
              <a:rPr lang="nl-BE" sz="2000" dirty="0"/>
              <a:t>is </a:t>
            </a:r>
            <a:r>
              <a:rPr lang="nl-BE" sz="2000" b="1" dirty="0">
                <a:solidFill>
                  <a:srgbClr val="EC4B2F"/>
                </a:solidFill>
              </a:rPr>
              <a:t>gepositioneerd</a:t>
            </a:r>
            <a:r>
              <a:rPr lang="nl-BE" sz="2000" dirty="0"/>
              <a:t> ten opzichte van zijn </a:t>
            </a:r>
            <a:r>
              <a:rPr lang="nl-BE" sz="2000" b="1" dirty="0">
                <a:solidFill>
                  <a:srgbClr val="EC4B2F"/>
                </a:solidFill>
              </a:rPr>
              <a:t>normale</a:t>
            </a:r>
            <a:r>
              <a:rPr lang="nl-BE" sz="2000" dirty="0">
                <a:solidFill>
                  <a:srgbClr val="EC4B2F"/>
                </a:solidFill>
              </a:rPr>
              <a:t> </a:t>
            </a:r>
            <a:r>
              <a:rPr lang="nl-BE" sz="2000" b="1" dirty="0">
                <a:solidFill>
                  <a:srgbClr val="EC4B2F"/>
                </a:solidFill>
              </a:rPr>
              <a:t>positie</a:t>
            </a:r>
          </a:p>
          <a:p>
            <a:pPr lvl="1"/>
            <a:r>
              <a:rPr lang="nl-BE" sz="2000" dirty="0"/>
              <a:t>Merk op dat je een horizontale</a:t>
            </a:r>
            <a:br>
              <a:rPr lang="nl-BE" sz="2000" dirty="0"/>
            </a:br>
            <a:r>
              <a:rPr lang="nl-BE" sz="2000" dirty="0"/>
              <a:t>scrollbar zal krijgen omdat</a:t>
            </a:r>
            <a:br>
              <a:rPr lang="nl-BE" sz="2000" dirty="0"/>
            </a:br>
            <a:r>
              <a:rPr lang="nl-BE" sz="2000" b="1" dirty="0">
                <a:solidFill>
                  <a:srgbClr val="009CAB"/>
                </a:solidFill>
              </a:rPr>
              <a:t>left: 20px; </a:t>
            </a:r>
            <a:r>
              <a:rPr lang="nl-BE" sz="2000" dirty="0"/>
              <a:t>is gebruikt</a:t>
            </a:r>
          </a:p>
          <a:p>
            <a:pPr lvl="1"/>
            <a:r>
              <a:rPr lang="nl-BE" sz="2000" dirty="0"/>
              <a:t>De plaats waar dit element </a:t>
            </a:r>
            <a:br>
              <a:rPr lang="nl-BE" sz="2000" dirty="0"/>
            </a:br>
            <a:r>
              <a:rPr lang="nl-BE" sz="2000" dirty="0"/>
              <a:t>zou staan wordt </a:t>
            </a:r>
            <a:r>
              <a:rPr lang="nl-BE" sz="2000" b="1" dirty="0">
                <a:solidFill>
                  <a:srgbClr val="EC4B2F"/>
                </a:solidFill>
              </a:rPr>
              <a:t>vrij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gehouden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1AC6284-8543-4FAC-E5F0-290ACD39CA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37756-C780-C4C8-DAD4-F8EF5B21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71" y="2845637"/>
            <a:ext cx="5561158" cy="349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914C7-2FF5-4B5E-A603-ED1F6704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7" y="1015577"/>
            <a:ext cx="3454722" cy="267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88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4CAE00-5E62-4CFB-8548-376EB8B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absolute;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0589BA-4C2B-43B6-9AC8-39C655FD34D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D7C07A-71B7-4205-998D-F8A98CE705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77BC98B-D35C-4429-B4FF-A1FAE83256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1800"/>
              <a:t>Een element met </a:t>
            </a:r>
            <a:r>
              <a:rPr lang="nl-BE" sz="1800" b="1">
                <a:solidFill>
                  <a:srgbClr val="009CAB"/>
                </a:solidFill>
              </a:rPr>
              <a:t>position: absolute; </a:t>
            </a:r>
            <a:r>
              <a:rPr lang="nl-BE" sz="1800"/>
              <a:t>wordt </a:t>
            </a:r>
            <a:r>
              <a:rPr lang="nl-BE" sz="1800" b="1">
                <a:solidFill>
                  <a:srgbClr val="EC4B2F"/>
                </a:solidFill>
              </a:rPr>
              <a:t>gepositioneerd</a:t>
            </a:r>
            <a:r>
              <a:rPr lang="nl-BE" sz="1800"/>
              <a:t> ten opzichte van zijn </a:t>
            </a:r>
            <a:r>
              <a:rPr lang="nl-BE" sz="1800" b="1">
                <a:solidFill>
                  <a:srgbClr val="EC4B2F"/>
                </a:solidFill>
              </a:rPr>
              <a:t>parent</a:t>
            </a:r>
          </a:p>
          <a:p>
            <a:pPr lvl="1"/>
            <a:r>
              <a:rPr lang="nl-BE" sz="1800"/>
              <a:t>Als er geen parent is zal de </a:t>
            </a:r>
            <a:r>
              <a:rPr lang="nl-BE" sz="1800" b="1">
                <a:solidFill>
                  <a:srgbClr val="009CAB"/>
                </a:solidFill>
              </a:rPr>
              <a:t>&lt;body&gt; </a:t>
            </a:r>
            <a:r>
              <a:rPr lang="nl-BE" sz="1800"/>
              <a:t>gebruikt worden als parent</a:t>
            </a:r>
          </a:p>
          <a:p>
            <a:pPr lvl="1"/>
            <a:r>
              <a:rPr lang="nl-BE" sz="1800"/>
              <a:t>De plaats waar dit element zou staan wordt </a:t>
            </a:r>
            <a:r>
              <a:rPr lang="nl-BE" sz="1800" b="1">
                <a:solidFill>
                  <a:srgbClr val="EC4B2F"/>
                </a:solidFill>
              </a:rPr>
              <a:t>niet</a:t>
            </a:r>
            <a:r>
              <a:rPr lang="nl-BE" sz="1800"/>
              <a:t> </a:t>
            </a:r>
            <a:r>
              <a:rPr lang="nl-BE" sz="1800" b="1">
                <a:solidFill>
                  <a:srgbClr val="EC4B2F"/>
                </a:solidFill>
              </a:rPr>
              <a:t>vrij</a:t>
            </a:r>
            <a:r>
              <a:rPr lang="nl-BE" sz="1800" b="1"/>
              <a:t> </a:t>
            </a:r>
            <a:r>
              <a:rPr lang="nl-BE" sz="1800" b="1">
                <a:solidFill>
                  <a:srgbClr val="EC4B2F"/>
                </a:solidFill>
              </a:rPr>
              <a:t>gehouden</a:t>
            </a:r>
            <a:endParaRPr lang="nl-BE" sz="1800"/>
          </a:p>
          <a:p>
            <a:pPr lvl="1"/>
            <a:r>
              <a:rPr lang="nl-BE" sz="1800"/>
              <a:t>Zal wel mee scrollen integenstelling tot </a:t>
            </a:r>
            <a:r>
              <a:rPr lang="nl-BE" sz="1800" b="1">
                <a:solidFill>
                  <a:srgbClr val="009CAB"/>
                </a:solidFill>
              </a:rPr>
              <a:t>position: fixed;</a:t>
            </a:r>
          </a:p>
          <a:p>
            <a:endParaRPr lang="nl-BE" sz="24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E39C479-905E-F312-DD5F-2E0F1AB8C2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352FA-80CF-08D9-B57F-C7BC962C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14" y="1041302"/>
            <a:ext cx="5647273" cy="519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4ED7B-49BC-13BF-24DA-E9E12D2F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50" y="169355"/>
            <a:ext cx="2890246" cy="255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39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48482F-3E29-4B93-A9EA-B5E11C78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position: fixed;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B40EF-58AC-426C-BC16-FFEC9F61DC1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D2B44C-EE76-4585-BE3C-8EE5810B02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CBFE6A0-C997-4A3D-8003-F3AF0211B0D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1800" dirty="0">
                <a:latin typeface="Nunito Light"/>
              </a:rPr>
              <a:t>Het element wordt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uit</a:t>
            </a:r>
            <a:r>
              <a:rPr lang="nl-BE" sz="1800" dirty="0">
                <a:latin typeface="Nunito Light"/>
              </a:rPr>
              <a:t> de normale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document flow gehaald</a:t>
            </a:r>
            <a:endParaRPr lang="nl-NL" sz="1800" b="1" dirty="0">
              <a:solidFill>
                <a:srgbClr val="EC4B2F"/>
              </a:solidFill>
              <a:latin typeface="Nunito Light"/>
            </a:endParaRPr>
          </a:p>
          <a:p>
            <a:pPr marL="359410" lvl="1" indent="-359410"/>
            <a:r>
              <a:rPr lang="nl-BE" sz="1800" dirty="0">
                <a:latin typeface="Nunito Light"/>
              </a:rPr>
              <a:t>Een element met </a:t>
            </a:r>
            <a:r>
              <a:rPr lang="nl-BE" sz="1800" b="1" dirty="0">
                <a:solidFill>
                  <a:srgbClr val="009CAB"/>
                </a:solidFill>
                <a:latin typeface="Nunito Light"/>
              </a:rPr>
              <a:t>position: fixed; </a:t>
            </a:r>
            <a:r>
              <a:rPr lang="nl-BE" sz="1800" dirty="0">
                <a:latin typeface="Nunito Light"/>
              </a:rPr>
              <a:t>is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gepositioneerd</a:t>
            </a:r>
            <a:r>
              <a:rPr lang="nl-BE" sz="1800" dirty="0">
                <a:latin typeface="Nunito Light"/>
              </a:rPr>
              <a:t> ten opzichte van de </a:t>
            </a:r>
            <a:r>
              <a:rPr lang="nl-BE" sz="1800" b="1" dirty="0">
                <a:solidFill>
                  <a:srgbClr val="EC4B2F"/>
                </a:solidFill>
                <a:latin typeface="Nunito Light"/>
              </a:rPr>
              <a:t>viewport</a:t>
            </a:r>
            <a:r>
              <a:rPr lang="nl-BE" sz="1800" dirty="0">
                <a:latin typeface="Nunito Light"/>
              </a:rPr>
              <a:t>, wat betekent dat deze altijd op dezelfde plaats blijft, zelfs als de pagina wordt gescrold</a:t>
            </a:r>
            <a:endParaRPr lang="nl-BE" dirty="0">
              <a:latin typeface="Nunito Light"/>
            </a:endParaRPr>
          </a:p>
          <a:p>
            <a:pPr marL="359410" lvl="1" indent="-359410"/>
            <a:r>
              <a:rPr lang="nl-BE" sz="1800" dirty="0"/>
              <a:t>De properties </a:t>
            </a:r>
            <a:r>
              <a:rPr lang="nl-BE" sz="1800" b="1" dirty="0">
                <a:solidFill>
                  <a:srgbClr val="009CAB"/>
                </a:solidFill>
              </a:rPr>
              <a:t>top</a:t>
            </a:r>
            <a:r>
              <a:rPr lang="nl-BE" sz="1800" dirty="0"/>
              <a:t>, </a:t>
            </a:r>
            <a:r>
              <a:rPr lang="nl-BE" sz="1800" b="1" dirty="0">
                <a:solidFill>
                  <a:srgbClr val="009CAB"/>
                </a:solidFill>
              </a:rPr>
              <a:t>right</a:t>
            </a:r>
            <a:r>
              <a:rPr lang="nl-BE" sz="1800" dirty="0"/>
              <a:t>, </a:t>
            </a:r>
            <a:r>
              <a:rPr lang="nl-BE" sz="1800" b="1" dirty="0">
                <a:solidFill>
                  <a:srgbClr val="009CAB"/>
                </a:solidFill>
              </a:rPr>
              <a:t>bottom</a:t>
            </a:r>
            <a:r>
              <a:rPr lang="nl-BE" sz="1800" dirty="0"/>
              <a:t> en </a:t>
            </a:r>
            <a:r>
              <a:rPr lang="nl-BE" sz="1800" b="1" dirty="0">
                <a:solidFill>
                  <a:srgbClr val="009CAB"/>
                </a:solidFill>
              </a:rPr>
              <a:t>left</a:t>
            </a:r>
            <a:r>
              <a:rPr lang="nl-BE" sz="1800" dirty="0"/>
              <a:t> worden gebruikt om het element te positioneren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33EBA47-F7EF-1E06-AED3-69ECE81590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3576D-E2B9-BC6A-AE17-D61E8C9B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66" y="2449379"/>
            <a:ext cx="5623302" cy="389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762D3-9B1B-66DC-653B-BAB6A803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51" y="700038"/>
            <a:ext cx="3464936" cy="267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04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FCC8B-6150-67C3-17EA-427E484CBB74}"/>
              </a:ext>
            </a:extLst>
          </p:cNvPr>
          <p:cNvCxnSpPr/>
          <p:nvPr/>
        </p:nvCxnSpPr>
        <p:spPr>
          <a:xfrm>
            <a:off x="6240016" y="472514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76B8748-5925-45C3-AE55-95E57C3C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sticky;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2C958F-7437-41BC-ACBB-54A9B4F7080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391C33-BD58-428E-8B1D-E77AFDDED6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1059886-7A93-4EEF-8345-ED10D60F3E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/>
              <a:t>Een element met </a:t>
            </a:r>
            <a:r>
              <a:rPr lang="nl-BE" sz="2000" b="1">
                <a:solidFill>
                  <a:srgbClr val="009CAB"/>
                </a:solidFill>
              </a:rPr>
              <a:t>position: sticky; </a:t>
            </a:r>
            <a:r>
              <a:rPr lang="nl-BE" sz="2000"/>
              <a:t>wordt </a:t>
            </a:r>
            <a:r>
              <a:rPr lang="nl-BE" sz="2000" b="1">
                <a:solidFill>
                  <a:srgbClr val="EC4B2F"/>
                </a:solidFill>
              </a:rPr>
              <a:t>gepositioneerd</a:t>
            </a:r>
            <a:r>
              <a:rPr lang="nl-BE" sz="2000"/>
              <a:t> op basis van de </a:t>
            </a:r>
            <a:r>
              <a:rPr lang="nl-BE" sz="2000" b="1">
                <a:solidFill>
                  <a:srgbClr val="EC4B2F"/>
                </a:solidFill>
              </a:rPr>
              <a:t>schuifpositie van de gebruiker</a:t>
            </a:r>
            <a:endParaRPr lang="nl-NL"/>
          </a:p>
          <a:p>
            <a:pPr marL="359410" lvl="1" indent="-359410"/>
            <a:r>
              <a:rPr lang="nl-BE" sz="2000"/>
              <a:t>Wanneer de sticky div de positie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009CAB"/>
                </a:solidFill>
              </a:rPr>
              <a:t>top: 0;</a:t>
            </a:r>
            <a:r>
              <a:rPr lang="nl-BE" sz="2000" b="1"/>
              <a:t> </a:t>
            </a:r>
            <a:r>
              <a:rPr lang="nl-BE" sz="2000"/>
              <a:t>bereikt zal deze blijven staan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03BB8B-C18E-A2A8-DBC1-BFA55AE31E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E4257-A928-F891-6E9C-CC47DB26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70123"/>
            <a:ext cx="5508547" cy="543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F42C8-D901-53AF-EA9C-05573E5BA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0" y="3571132"/>
            <a:ext cx="2889028" cy="254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76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BE"/>
              <a:t>Z-index: value;</a:t>
            </a:r>
          </a:p>
        </p:txBody>
      </p:sp>
      <p:sp>
        <p:nvSpPr>
          <p:cNvPr id="71" name="Footer Placeholder 5">
            <a:extLst>
              <a:ext uri="{FF2B5EF4-FFF2-40B4-BE49-F238E27FC236}">
                <a16:creationId xmlns:a16="http://schemas.microsoft.com/office/drawing/2014/main" id="{27A949A8-F47D-4C1F-9595-B0550F8B47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3B559AA-4F79-4D37-9B8B-734461E9E5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/>
              <a:t>Wanneer elementen worden gepositioneerd, kunnen ze andere </a:t>
            </a:r>
            <a:r>
              <a:rPr lang="nl-BE" sz="2000" b="1">
                <a:solidFill>
                  <a:srgbClr val="EC4B2F"/>
                </a:solidFill>
              </a:rPr>
              <a:t>elementen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EC4B2F"/>
                </a:solidFill>
              </a:rPr>
              <a:t>overlappen</a:t>
            </a:r>
          </a:p>
          <a:p>
            <a:pPr lvl="1"/>
            <a:r>
              <a:rPr lang="nl-BE" sz="2000"/>
              <a:t>De property </a:t>
            </a:r>
            <a:r>
              <a:rPr lang="nl-BE" sz="2000" b="1">
                <a:solidFill>
                  <a:srgbClr val="009CAB"/>
                </a:solidFill>
              </a:rPr>
              <a:t>z-index</a:t>
            </a:r>
            <a:r>
              <a:rPr lang="nl-BE" sz="2000"/>
              <a:t> geeft de </a:t>
            </a:r>
            <a:r>
              <a:rPr lang="nl-BE" sz="2000" b="1">
                <a:solidFill>
                  <a:srgbClr val="EC4B2F"/>
                </a:solidFill>
              </a:rPr>
              <a:t>stapelvolgorde</a:t>
            </a:r>
            <a:r>
              <a:rPr lang="nl-BE" sz="2000"/>
              <a:t> van een element aan (welk element voor of achter het andere moet worden geplaatst)</a:t>
            </a:r>
          </a:p>
          <a:p>
            <a:pPr lvl="1"/>
            <a:r>
              <a:rPr lang="nl-BE" sz="2000"/>
              <a:t>Een element kan een </a:t>
            </a:r>
            <a:r>
              <a:rPr lang="nl-BE" sz="2000" b="1">
                <a:solidFill>
                  <a:srgbClr val="EC4B2F"/>
                </a:solidFill>
              </a:rPr>
              <a:t>positieve</a:t>
            </a:r>
            <a:r>
              <a:rPr lang="nl-BE" sz="2000"/>
              <a:t> of </a:t>
            </a:r>
            <a:r>
              <a:rPr lang="nl-BE" sz="2000" b="1">
                <a:solidFill>
                  <a:srgbClr val="EC4B2F"/>
                </a:solidFill>
              </a:rPr>
              <a:t>negatieve</a:t>
            </a:r>
            <a:r>
              <a:rPr lang="nl-BE" sz="2000"/>
              <a:t> stapelvolgorde hebben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D87B8C-9CE4-ED39-F7E7-C105F8BFA3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CSS negative z-index: what does it mean? - Stack Overflow">
            <a:extLst>
              <a:ext uri="{FF2B5EF4-FFF2-40B4-BE49-F238E27FC236}">
                <a16:creationId xmlns:a16="http://schemas.microsoft.com/office/drawing/2014/main" id="{23B669EA-4E16-3B47-859B-9B2FB022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981174"/>
            <a:ext cx="5457469" cy="32744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221659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microsoft.com/office/infopath/2007/PartnerControl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3f990481-ab93-40a5-af1d-fa0a4386ebd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967</Words>
  <Application>Microsoft Office PowerPoint</Application>
  <PresentationFormat>Breedbeeld</PresentationFormat>
  <Paragraphs>159</Paragraphs>
  <Slides>34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WIT</vt:lpstr>
      <vt:lpstr>ORANJE</vt:lpstr>
      <vt:lpstr>BLAUW</vt:lpstr>
      <vt:lpstr>Websites</vt:lpstr>
      <vt:lpstr>CSS LAYOUT</vt:lpstr>
      <vt:lpstr>Position property</vt:lpstr>
      <vt:lpstr>position: static;</vt:lpstr>
      <vt:lpstr>position: relative;</vt:lpstr>
      <vt:lpstr>position: absolute;</vt:lpstr>
      <vt:lpstr>position: fixed;</vt:lpstr>
      <vt:lpstr>position: sticky;</vt:lpstr>
      <vt:lpstr>Z-index: value;</vt:lpstr>
      <vt:lpstr>Voorbeeld</vt:lpstr>
      <vt:lpstr>Voorbeeld</vt:lpstr>
      <vt:lpstr>CSS Grid</vt:lpstr>
      <vt:lpstr>CSS Grid</vt:lpstr>
      <vt:lpstr>Display property grid_basis.html</vt:lpstr>
      <vt:lpstr>Items</vt:lpstr>
      <vt:lpstr>Columns</vt:lpstr>
      <vt:lpstr>Rows</vt:lpstr>
      <vt:lpstr>Gaps grid_gap_rows.html</vt:lpstr>
      <vt:lpstr>Lines</vt:lpstr>
      <vt:lpstr>Column span grid_col_start_end.html</vt:lpstr>
      <vt:lpstr>grid-template-columns</vt:lpstr>
      <vt:lpstr>grid-template-columns – the fr unit</vt:lpstr>
      <vt:lpstr>grid-template-rows</vt:lpstr>
      <vt:lpstr>Voorbeeld</vt:lpstr>
      <vt:lpstr>Voorbeeld (met semantische tags) gridsite.html</vt:lpstr>
      <vt:lpstr>CSS FLEXBOX</vt:lpstr>
      <vt:lpstr>CSS Flexbox</vt:lpstr>
      <vt:lpstr>Parent element (container) flexbox-elementen.html</vt:lpstr>
      <vt:lpstr>Flex-direction</vt:lpstr>
      <vt:lpstr>Flex-wrap flexbox-elementen-wrap.html</vt:lpstr>
      <vt:lpstr>Justify-content</vt:lpstr>
      <vt:lpstr>Flex responsive flexbox-responsive.html</vt:lpstr>
      <vt:lpstr>Veel online 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Bart Ooms</cp:lastModifiedBy>
  <cp:revision>3</cp:revision>
  <dcterms:created xsi:type="dcterms:W3CDTF">2020-09-28T10:08:39Z</dcterms:created>
  <dcterms:modified xsi:type="dcterms:W3CDTF">2024-10-07T06:32:52Z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6659c770-e6b7-41f1-bbb5-2253f2be4a2d</vt:lpwstr>
  </property>
  <property fmtid="{D5CDD505-2E9C-101B-9397-08002B2CF9AE}" pid="9" name="MSIP_Label_c337be75-dfbb-4261-9834-ac247c7dde13_ContentBits">
    <vt:lpwstr>0</vt:lpwstr>
  </property>
</Properties>
</file>